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9" r:id="rId14"/>
    <p:sldId id="268" r:id="rId15"/>
    <p:sldId id="280" r:id="rId16"/>
    <p:sldId id="281" r:id="rId17"/>
    <p:sldId id="282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84" r:id="rId29"/>
    <p:sldId id="285" r:id="rId30"/>
    <p:sldId id="283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2" autoAdjust="0"/>
    <p:restoredTop sz="94660"/>
  </p:normalViewPr>
  <p:slideViewPr>
    <p:cSldViewPr snapToGrid="0">
      <p:cViewPr varScale="1">
        <p:scale>
          <a:sx n="60" d="100"/>
          <a:sy n="60" d="100"/>
        </p:scale>
        <p:origin x="-78" y="-6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5.png>
</file>

<file path=ppt/media/image18.png>
</file>

<file path=ppt/media/image19.png>
</file>

<file path=ppt/media/image2.jpeg>
</file>

<file path=ppt/media/image27.png>
</file>

<file path=ppt/media/image3.png>
</file>

<file path=ppt/media/image4.png>
</file>

<file path=ppt/media/image5.png>
</file>

<file path=ppt/media/image6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10/25/2016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DSOq-VvIPqs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9</a:t>
            </a:r>
            <a:br>
              <a:rPr lang="en-US" dirty="0" smtClean="0"/>
            </a:br>
            <a:r>
              <a:rPr lang="en-US" dirty="0" smtClean="0"/>
              <a:t>Understanding Laptops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820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Motherboards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Their motherboards differ from desktops – 1. </a:t>
            </a:r>
            <a:r>
              <a:rPr lang="en-US" b="1" dirty="0"/>
              <a:t>Smaller FF </a:t>
            </a:r>
            <a:r>
              <a:rPr lang="en-US" dirty="0"/>
              <a:t>2. </a:t>
            </a:r>
            <a:r>
              <a:rPr lang="en-US" b="1" dirty="0"/>
              <a:t>Lack standards</a:t>
            </a:r>
          </a:p>
          <a:p>
            <a:r>
              <a:rPr lang="en-US" dirty="0"/>
              <a:t>Uniquely shaped to fit the specific </a:t>
            </a:r>
            <a:r>
              <a:rPr lang="en-US" dirty="0" smtClean="0"/>
              <a:t>case i.e. proprietary</a:t>
            </a:r>
          </a:p>
          <a:p>
            <a:r>
              <a:rPr lang="en-US" dirty="0" smtClean="0"/>
              <a:t>Daughter board – saves space. Video circuitry, </a:t>
            </a:r>
            <a:r>
              <a:rPr lang="en-US" dirty="0" err="1" smtClean="0"/>
              <a:t>usb</a:t>
            </a:r>
            <a:r>
              <a:rPr lang="en-US" dirty="0" smtClean="0"/>
              <a:t> , network etc. can be built on a  daughter board. Disadvantage – whole board needs to be replaced if a part goes bad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377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Daughterboard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197" y="2454833"/>
            <a:ext cx="4671086" cy="3822967"/>
          </a:xfrm>
        </p:spPr>
      </p:pic>
    </p:spTree>
    <p:extLst>
      <p:ext uri="{BB962C8B-B14F-4D97-AF65-F5344CB8AC3E}">
        <p14:creationId xmlns:p14="http://schemas.microsoft.com/office/powerpoint/2010/main" val="2005484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Laptop processor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Brain of the laptop, smaller, slower</a:t>
            </a:r>
          </a:p>
          <a:p>
            <a:r>
              <a:rPr lang="en-US" dirty="0" smtClean="0"/>
              <a:t>Small laptop case means heat issues, thus processors are built with: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i="1" dirty="0" smtClean="0"/>
              <a:t>Streamlined connection to the motherboard </a:t>
            </a:r>
            <a:r>
              <a:rPr lang="en-US" dirty="0" smtClean="0"/>
              <a:t>–soldered directly or built with Micro-FCBGA (Flip Chip Board Grid Array), i.e. balls instead of pins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i="1" dirty="0" smtClean="0"/>
              <a:t>Lower voltage/clock speeds </a:t>
            </a:r>
            <a:r>
              <a:rPr lang="en-US" dirty="0" smtClean="0"/>
              <a:t>– to combat heat processor voltage is lowered or speed reduced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i="1" dirty="0" smtClean="0"/>
              <a:t>Active sleep and slowdown modes – </a:t>
            </a:r>
            <a:r>
              <a:rPr lang="en-US" dirty="0" smtClean="0"/>
              <a:t>Processor throttling – run in lower power when on battery to extend battery life and throttled back up when power is available</a:t>
            </a:r>
            <a:endParaRPr lang="en-US" b="1" i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075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Laptop processor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Many laptop processors include built in wireless networking</a:t>
            </a:r>
          </a:p>
          <a:p>
            <a:r>
              <a:rPr lang="en-US" dirty="0" smtClean="0"/>
              <a:t>E.g. Pentium M consist of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Graphics memory controller chipset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Intel Pro Wireless </a:t>
            </a:r>
            <a:r>
              <a:rPr lang="en-US" dirty="0" smtClean="0"/>
              <a:t>LAN connection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Intel Centrino chipset (the brain) which runs at lower power than Desktop processors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820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 Types – SODIMM (small outline) and </a:t>
            </a:r>
            <a:r>
              <a:rPr lang="en-US" dirty="0" err="1" smtClean="0"/>
              <a:t>MicroDimm</a:t>
            </a:r>
            <a:r>
              <a:rPr lang="en-US" dirty="0" smtClean="0"/>
              <a:t> (50% smaller)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601" y="3010400"/>
            <a:ext cx="3036192" cy="30361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6399" y="3319398"/>
            <a:ext cx="2673451" cy="200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673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Memory</a:t>
            </a:r>
            <a:br>
              <a:rPr lang="en-US" dirty="0" smtClean="0"/>
            </a:br>
            <a:r>
              <a:rPr lang="en-US" sz="240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>Recap: </a:t>
            </a:r>
            <a:r>
              <a:rPr lang="en-US" sz="240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>Physical Differences </a:t>
            </a:r>
            <a:r>
              <a:rPr lang="en-US" sz="240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>between DDR, DDR2 and DDR3</a:t>
            </a:r>
            <a:br>
              <a:rPr lang="en-US" sz="240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</a:b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7468248"/>
              </p:ext>
            </p:extLst>
          </p:nvPr>
        </p:nvGraphicFramePr>
        <p:xfrm>
          <a:off x="1649204" y="2681615"/>
          <a:ext cx="8127999" cy="293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DDR2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DDR3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r>
                        <a:rPr lang="en-US" baseline="30000" dirty="0" smtClean="0"/>
                        <a:t>st</a:t>
                      </a:r>
                      <a:r>
                        <a:rPr lang="en-US" dirty="0" smtClean="0"/>
                        <a:t> Generation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r>
                        <a:rPr lang="en-US" baseline="30000" dirty="0" smtClean="0"/>
                        <a:t>nd</a:t>
                      </a:r>
                      <a:r>
                        <a:rPr lang="en-US" dirty="0" smtClean="0"/>
                        <a:t> Generation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r>
                        <a:rPr lang="en-US" baseline="30000" dirty="0" smtClean="0"/>
                        <a:t>rd</a:t>
                      </a:r>
                      <a:r>
                        <a:rPr lang="en-US" dirty="0" smtClean="0"/>
                        <a:t> Generation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Chips</a:t>
                      </a:r>
                      <a:r>
                        <a:rPr lang="en-US" baseline="0" dirty="0" smtClean="0"/>
                        <a:t> use TSOP (Thin Small Outline package) – square chip with legs on left and right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Chips</a:t>
                      </a:r>
                      <a:r>
                        <a:rPr lang="en-US" baseline="0" dirty="0" smtClean="0"/>
                        <a:t> are mounted using Ball Grid Array – invisible ball-like legs under the chip directly plug to the board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Ball Grid Array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Notch is slightly to the right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Notch is a little more to the middle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Notch is further to</a:t>
                      </a:r>
                      <a:r>
                        <a:rPr lang="en-US" baseline="0" dirty="0" smtClean="0"/>
                        <a:t> the left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Long rectangular chips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Square chips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Small square chips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2530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758758"/>
            <a:ext cx="9601196" cy="1527242"/>
          </a:xfrm>
        </p:spPr>
        <p:txBody>
          <a:bodyPr>
            <a:normAutofit fontScale="90000"/>
          </a:bodyPr>
          <a:lstStyle/>
          <a:p>
            <a:pPr marL="285750" lvl="0" indent="-285750">
              <a:spcBef>
                <a:spcPct val="20000"/>
              </a:spcBef>
              <a:spcAft>
                <a:spcPts val="600"/>
              </a:spcAft>
            </a:pPr>
            <a:r>
              <a:rPr lang="en-US" sz="240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/>
            </a:r>
            <a:br>
              <a:rPr lang="en-US" sz="240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</a:br>
            <a:r>
              <a:rPr lang="en-US" sz="2700" b="1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>DDR 1</a:t>
            </a:r>
            <a:r>
              <a:rPr lang="en-US" sz="240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/>
            </a:r>
            <a:br>
              <a:rPr lang="en-US" sz="240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</a:br>
            <a:r>
              <a:rPr lang="en-US" sz="240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>Thin </a:t>
            </a:r>
            <a:r>
              <a:rPr lang="en-US" sz="240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>Small Outline Package (Surface Mounted)</a:t>
            </a:r>
            <a:br>
              <a:rPr lang="en-US" sz="240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943" y="2771722"/>
            <a:ext cx="3852474" cy="288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75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758758"/>
            <a:ext cx="9601196" cy="1527242"/>
          </a:xfrm>
        </p:spPr>
        <p:txBody>
          <a:bodyPr>
            <a:normAutofit/>
          </a:bodyPr>
          <a:lstStyle/>
          <a:p>
            <a:pPr marL="285750" lvl="0" indent="-285750" algn="l">
              <a:spcBef>
                <a:spcPct val="20000"/>
              </a:spcBef>
              <a:spcAft>
                <a:spcPts val="600"/>
              </a:spcAft>
            </a:pPr>
            <a:r>
              <a:rPr lang="en-US" sz="2400" dirty="0" smtClean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>Ball Grid Array</a:t>
            </a:r>
            <a:r>
              <a:rPr lang="en-US" sz="240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  <a:t/>
            </a:r>
            <a:br>
              <a:rPr lang="en-US" sz="240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a typeface="+mn-ea"/>
                <a:cs typeface="+mn-cs"/>
              </a:rPr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198" y="758758"/>
            <a:ext cx="7955605" cy="530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8072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</a:t>
            </a:r>
            <a:r>
              <a:rPr lang="en-US" b="1" dirty="0" smtClean="0"/>
              <a:t>SODIMM </a:t>
            </a:r>
          </a:p>
          <a:p>
            <a:r>
              <a:rPr lang="en-US" dirty="0"/>
              <a:t>S</a:t>
            </a:r>
            <a:r>
              <a:rPr lang="en-US" dirty="0" smtClean="0"/>
              <a:t>maller than DIMMS. Available in DDR, DDR2 and DDR3</a:t>
            </a:r>
          </a:p>
          <a:p>
            <a:r>
              <a:rPr lang="en-US" dirty="0"/>
              <a:t>32-bit (72-pin) and 64-bit (144-pin SDRAM, 200-pin DDR, </a:t>
            </a:r>
            <a:r>
              <a:rPr lang="en-US" dirty="0" smtClean="0"/>
              <a:t>200-pin DDR2</a:t>
            </a:r>
            <a:r>
              <a:rPr lang="en-US" dirty="0"/>
              <a:t>, and 204-pin DDR3) </a:t>
            </a:r>
            <a:r>
              <a:rPr lang="en-US" dirty="0" smtClean="0"/>
              <a:t>configuration available</a:t>
            </a:r>
          </a:p>
          <a:p>
            <a:pPr marL="0" indent="0">
              <a:buNone/>
            </a:pPr>
            <a:r>
              <a:rPr lang="en-US" b="1" dirty="0" smtClean="0"/>
              <a:t>				</a:t>
            </a:r>
            <a:r>
              <a:rPr lang="en-US" b="1" dirty="0" err="1" smtClean="0"/>
              <a:t>MicroDIMM</a:t>
            </a:r>
            <a:endParaRPr lang="en-US" b="1" dirty="0" smtClean="0"/>
          </a:p>
          <a:p>
            <a:r>
              <a:rPr lang="en-US" dirty="0" smtClean="0"/>
              <a:t>Newer. 50% smaller than SODIMM</a:t>
            </a:r>
          </a:p>
          <a:p>
            <a:r>
              <a:rPr lang="en-US" dirty="0"/>
              <a:t>D</a:t>
            </a:r>
            <a:r>
              <a:rPr lang="en-US" dirty="0" smtClean="0"/>
              <a:t>oes </a:t>
            </a:r>
            <a:r>
              <a:rPr lang="en-US" dirty="0"/>
              <a:t>not have any notches on the </a:t>
            </a:r>
            <a:r>
              <a:rPr lang="en-US" dirty="0" smtClean="0"/>
              <a:t>bottom</a:t>
            </a:r>
          </a:p>
          <a:p>
            <a:r>
              <a:rPr lang="en-US" dirty="0"/>
              <a:t>64-bit </a:t>
            </a:r>
            <a:r>
              <a:rPr lang="en-US" dirty="0" smtClean="0"/>
              <a:t>modules with </a:t>
            </a:r>
            <a:r>
              <a:rPr lang="en-US" dirty="0"/>
              <a:t>172 or 214 pins for </a:t>
            </a:r>
            <a:r>
              <a:rPr lang="en-US" dirty="0" smtClean="0"/>
              <a:t>DDR2 are popular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1215" y="3920247"/>
            <a:ext cx="3386560" cy="195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99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4921" y="839243"/>
            <a:ext cx="9744202" cy="5036624"/>
          </a:xfrm>
        </p:spPr>
        <p:txBody>
          <a:bodyPr/>
          <a:lstStyle/>
          <a:p>
            <a:r>
              <a:rPr lang="en-US" b="1" dirty="0" smtClean="0"/>
              <a:t>Storage – </a:t>
            </a:r>
            <a:r>
              <a:rPr lang="en-US" dirty="0" smtClean="0"/>
              <a:t>Trend moving to cloud based storage</a:t>
            </a:r>
          </a:p>
          <a:p>
            <a:r>
              <a:rPr lang="en-US" b="1" dirty="0" smtClean="0"/>
              <a:t>Hard drives – </a:t>
            </a:r>
            <a:r>
              <a:rPr lang="en-US" dirty="0" smtClean="0"/>
              <a:t>2.5” or 1.8” instead of the </a:t>
            </a:r>
            <a:r>
              <a:rPr lang="en-US" dirty="0" err="1" smtClean="0"/>
              <a:t>fullsized</a:t>
            </a:r>
            <a:r>
              <a:rPr lang="en-US" dirty="0" smtClean="0"/>
              <a:t> 3.5”</a:t>
            </a:r>
          </a:p>
          <a:p>
            <a:endParaRPr lang="en-US" b="1" dirty="0"/>
          </a:p>
          <a:p>
            <a:endParaRPr lang="en-US" b="1" dirty="0" smtClean="0"/>
          </a:p>
          <a:p>
            <a:r>
              <a:rPr lang="en-US" b="1" dirty="0" smtClean="0"/>
              <a:t>SSD – </a:t>
            </a:r>
            <a:r>
              <a:rPr lang="en-US" dirty="0" smtClean="0"/>
              <a:t>no moving parts, similar</a:t>
            </a:r>
          </a:p>
          <a:p>
            <a:pPr marL="0" indent="0">
              <a:buNone/>
            </a:pPr>
            <a:r>
              <a:rPr lang="en-US" dirty="0" smtClean="0"/>
              <a:t>PATA/SATA connections, faster, less</a:t>
            </a:r>
          </a:p>
          <a:p>
            <a:pPr marL="0" indent="0">
              <a:buNone/>
            </a:pPr>
            <a:r>
              <a:rPr lang="en-US" dirty="0" smtClean="0"/>
              <a:t>Power, silent, harder to damage, more</a:t>
            </a:r>
          </a:p>
          <a:p>
            <a:pPr marL="0" indent="0">
              <a:buNone/>
            </a:pPr>
            <a:r>
              <a:rPr lang="en-US" dirty="0" smtClean="0"/>
              <a:t>Reliable but EXPENSIVE, smaller space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639" y="2727982"/>
            <a:ext cx="4971786" cy="326061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673174" y="2811294"/>
            <a:ext cx="982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Desktop HDD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417876" y="3097061"/>
            <a:ext cx="982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Laptop HDD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5639" y="726509"/>
            <a:ext cx="1846635" cy="166666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800477" y="1895544"/>
            <a:ext cx="708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SSD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332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en-US" dirty="0"/>
              <a:t>P</a:t>
            </a:r>
            <a:r>
              <a:rPr lang="en-US" dirty="0" smtClean="0"/>
              <a:t>ortable </a:t>
            </a:r>
            <a:r>
              <a:rPr lang="en-US" dirty="0"/>
              <a:t>systems have gotten </a:t>
            </a:r>
            <a:r>
              <a:rPr lang="en-US" dirty="0" smtClean="0"/>
              <a:t>smaller, lighter </a:t>
            </a:r>
            <a:r>
              <a:rPr lang="en-US" dirty="0"/>
              <a:t>(more portable), more powerful, and less expensive. </a:t>
            </a:r>
            <a:endParaRPr lang="en-US" dirty="0" smtClean="0"/>
          </a:p>
          <a:p>
            <a:r>
              <a:rPr lang="en-US" dirty="0" smtClean="0"/>
              <a:t>Because </a:t>
            </a:r>
            <a:r>
              <a:rPr lang="en-US" dirty="0"/>
              <a:t>the technology </a:t>
            </a:r>
            <a:r>
              <a:rPr lang="en-US" dirty="0" smtClean="0"/>
              <a:t>and price </a:t>
            </a:r>
            <a:r>
              <a:rPr lang="en-US" dirty="0"/>
              <a:t>disparity between the </a:t>
            </a:r>
            <a:r>
              <a:rPr lang="en-US" dirty="0" smtClean="0"/>
              <a:t>desktop and laptop  </a:t>
            </a:r>
            <a:r>
              <a:rPr lang="en-US" dirty="0"/>
              <a:t>platforms has decreased significantly, laptops have </a:t>
            </a:r>
            <a:r>
              <a:rPr lang="en-US" dirty="0" smtClean="0"/>
              <a:t>outsold desktops </a:t>
            </a:r>
            <a:r>
              <a:rPr lang="en-US" dirty="0"/>
              <a:t>since the mid-2000s</a:t>
            </a:r>
            <a:r>
              <a:rPr lang="en-US" dirty="0" smtClean="0"/>
              <a:t>.</a:t>
            </a:r>
          </a:p>
          <a:p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i="1" dirty="0"/>
              <a:t>portable computer </a:t>
            </a:r>
            <a:r>
              <a:rPr lang="en-US" dirty="0"/>
              <a:t>is any </a:t>
            </a:r>
            <a:r>
              <a:rPr lang="en-US" dirty="0" smtClean="0"/>
              <a:t>computer that </a:t>
            </a:r>
            <a:r>
              <a:rPr lang="en-US" dirty="0"/>
              <a:t>contains all of the functionality of a desktop computer system but is </a:t>
            </a:r>
            <a:r>
              <a:rPr lang="en-US" i="1" dirty="0"/>
              <a:t>portable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7032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2186" y="826717"/>
            <a:ext cx="10283869" cy="5223353"/>
          </a:xfrm>
        </p:spPr>
        <p:txBody>
          <a:bodyPr/>
          <a:lstStyle/>
          <a:p>
            <a:r>
              <a:rPr lang="en-US" b="1" dirty="0" smtClean="0"/>
              <a:t>Hybrid drives – </a:t>
            </a:r>
            <a:r>
              <a:rPr lang="en-US" dirty="0" smtClean="0"/>
              <a:t>fusion of SSD and regular HDD drives. Frequently used files are stored on flash memory, others on magnetic plates</a:t>
            </a:r>
            <a:r>
              <a:rPr lang="en-US" b="1" dirty="0" smtClean="0"/>
              <a:t>. Price/performance </a:t>
            </a:r>
            <a:r>
              <a:rPr lang="en-US" dirty="0" smtClean="0"/>
              <a:t>in between HDD </a:t>
            </a:r>
            <a:r>
              <a:rPr lang="en-US" smtClean="0"/>
              <a:t>and </a:t>
            </a:r>
            <a:r>
              <a:rPr lang="en-US" smtClean="0"/>
              <a:t>SSD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Optical drives – </a:t>
            </a:r>
            <a:r>
              <a:rPr lang="en-US" dirty="0" smtClean="0"/>
              <a:t>smaller but similar functionality. More expensive</a:t>
            </a:r>
            <a:endParaRPr lang="en-US" b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679" y="3157994"/>
            <a:ext cx="5632421" cy="278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873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Devices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Keyboard</a:t>
            </a:r>
            <a:r>
              <a:rPr lang="en-US" dirty="0" smtClean="0"/>
              <a:t> – built into the lower portion of the clamshell. Special function keys (</a:t>
            </a:r>
            <a:r>
              <a:rPr lang="en-US" dirty="0" err="1" smtClean="0"/>
              <a:t>Fn</a:t>
            </a:r>
            <a:r>
              <a:rPr lang="en-US" dirty="0" smtClean="0"/>
              <a:t>) combinations commonly control video, audio and media, network)</a:t>
            </a:r>
          </a:p>
          <a:p>
            <a:pPr marL="0" indent="0">
              <a:buNone/>
            </a:pPr>
            <a:r>
              <a:rPr lang="en-US" dirty="0" smtClean="0"/>
              <a:t>**Numeric pad is normally missing.</a:t>
            </a:r>
          </a:p>
          <a:p>
            <a:pPr marL="0" indent="0">
              <a:buNone/>
            </a:pPr>
            <a:r>
              <a:rPr lang="en-US" dirty="0" smtClean="0"/>
              <a:t>**Video dimming and </a:t>
            </a:r>
            <a:r>
              <a:rPr lang="en-US" smtClean="0"/>
              <a:t>source selection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9335" y="3279663"/>
            <a:ext cx="3496908" cy="259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2062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Devices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Pointing devices</a:t>
            </a:r>
          </a:p>
          <a:p>
            <a:r>
              <a:rPr lang="en-US" b="1" dirty="0" smtClean="0"/>
              <a:t>Trackball</a:t>
            </a:r>
            <a:r>
              <a:rPr lang="en-US" dirty="0" smtClean="0"/>
              <a:t>  - similar to a mouse turned upside down. Pick up durst and therefore do not last</a:t>
            </a:r>
          </a:p>
          <a:p>
            <a:r>
              <a:rPr lang="en-US" b="1" dirty="0" smtClean="0"/>
              <a:t>Touchpad</a:t>
            </a:r>
            <a:r>
              <a:rPr lang="en-US" dirty="0" smtClean="0"/>
              <a:t> - </a:t>
            </a:r>
            <a:r>
              <a:rPr lang="en-US" dirty="0"/>
              <a:t>has a pad of touch-sensitive </a:t>
            </a:r>
            <a:r>
              <a:rPr lang="en-US" dirty="0" smtClean="0"/>
              <a:t>material. Touch sensitive</a:t>
            </a:r>
          </a:p>
          <a:p>
            <a:r>
              <a:rPr lang="en-US" b="1" dirty="0" smtClean="0"/>
              <a:t>Pointing stick </a:t>
            </a:r>
            <a:r>
              <a:rPr lang="en-US" dirty="0" smtClean="0"/>
              <a:t>- </a:t>
            </a:r>
            <a:r>
              <a:rPr lang="en-US" dirty="0"/>
              <a:t>a pointing device that uses a small rubber-tipped </a:t>
            </a:r>
            <a:r>
              <a:rPr lang="en-US" dirty="0" smtClean="0"/>
              <a:t>stick – in between the GB&amp;H keys on Lenovo and IBM laptops</a:t>
            </a:r>
          </a:p>
          <a:p>
            <a:r>
              <a:rPr lang="en-US" b="1" dirty="0" smtClean="0"/>
              <a:t>Touchscreen – </a:t>
            </a:r>
            <a:r>
              <a:rPr lang="en-US" dirty="0" smtClean="0"/>
              <a:t>Screen senses touch. How they work beyond the scope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46606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Expansion Buses and 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Express Cards - </a:t>
            </a:r>
            <a:r>
              <a:rPr lang="en-US" dirty="0" smtClean="0"/>
              <a:t>support </a:t>
            </a:r>
            <a:r>
              <a:rPr lang="en-US" dirty="0"/>
              <a:t>USB 2.0, USB 3.0, and PCI </a:t>
            </a:r>
            <a:r>
              <a:rPr lang="en-US" dirty="0" smtClean="0"/>
              <a:t>Express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0165" y="3047082"/>
            <a:ext cx="4095750" cy="26765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1" y="3455277"/>
            <a:ext cx="5753100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2771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Expansion Buses and 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Mini-</a:t>
            </a:r>
            <a:r>
              <a:rPr lang="en-US" dirty="0" err="1" smtClean="0"/>
              <a:t>PCIe</a:t>
            </a:r>
            <a:r>
              <a:rPr lang="en-US" dirty="0" smtClean="0"/>
              <a:t> – replaces Mini-PCI and reside </a:t>
            </a:r>
            <a:r>
              <a:rPr lang="en-US" i="1" dirty="0" smtClean="0"/>
              <a:t>inside </a:t>
            </a:r>
            <a:r>
              <a:rPr lang="en-US" dirty="0" smtClean="0"/>
              <a:t>the case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4569" y="2470557"/>
            <a:ext cx="2444853" cy="372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5046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Expansion Buses and Ports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USB Ports for expansion</a:t>
            </a:r>
          </a:p>
          <a:p>
            <a:pPr marL="0" indent="0">
              <a:buNone/>
            </a:pPr>
            <a:r>
              <a:rPr lang="en-US" dirty="0" smtClean="0"/>
              <a:t>USB </a:t>
            </a:r>
            <a:r>
              <a:rPr lang="en-US" dirty="0"/>
              <a:t>devices that act as </a:t>
            </a:r>
            <a:r>
              <a:rPr lang="en-US" dirty="0" smtClean="0"/>
              <a:t>adaptors include:</a:t>
            </a:r>
          </a:p>
          <a:p>
            <a:r>
              <a:rPr lang="en-US" dirty="0"/>
              <a:t>■■ </a:t>
            </a:r>
            <a:r>
              <a:rPr lang="en-US" dirty="0" smtClean="0"/>
              <a:t>USB </a:t>
            </a:r>
            <a:r>
              <a:rPr lang="en-US" dirty="0"/>
              <a:t>to </a:t>
            </a:r>
            <a:r>
              <a:rPr lang="en-US" dirty="0" smtClean="0"/>
              <a:t>RJ-45						■■ </a:t>
            </a:r>
            <a:r>
              <a:rPr lang="en-US" dirty="0"/>
              <a:t>USB to </a:t>
            </a:r>
            <a:r>
              <a:rPr lang="en-US" dirty="0" smtClean="0"/>
              <a:t>Wi-Fi</a:t>
            </a:r>
          </a:p>
          <a:p>
            <a:r>
              <a:rPr lang="en-US" dirty="0" smtClean="0"/>
              <a:t>■■ </a:t>
            </a:r>
            <a:r>
              <a:rPr lang="en-US" dirty="0"/>
              <a:t>USB to </a:t>
            </a:r>
            <a:r>
              <a:rPr lang="en-US" dirty="0" smtClean="0"/>
              <a:t>Bluetooth					■■ </a:t>
            </a:r>
            <a:r>
              <a:rPr lang="en-US" dirty="0"/>
              <a:t>USB to HDMI</a:t>
            </a:r>
          </a:p>
          <a:p>
            <a:r>
              <a:rPr lang="en-US" dirty="0"/>
              <a:t>■■ USB to </a:t>
            </a:r>
            <a:r>
              <a:rPr lang="en-US" dirty="0" smtClean="0"/>
              <a:t>Thunderbolt					■■ </a:t>
            </a:r>
            <a:r>
              <a:rPr lang="en-US" dirty="0"/>
              <a:t>USB to DisplayPort</a:t>
            </a:r>
          </a:p>
          <a:p>
            <a:r>
              <a:rPr lang="en-US" dirty="0"/>
              <a:t>■■ USB optical </a:t>
            </a:r>
            <a:r>
              <a:rPr lang="en-US" dirty="0" smtClean="0"/>
              <a:t>drives					■■ </a:t>
            </a:r>
            <a:r>
              <a:rPr lang="en-US" dirty="0"/>
              <a:t>USB smart card readers</a:t>
            </a:r>
            <a:endParaRPr lang="en-US" b="1" dirty="0" smtClean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720216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1131" y="2557463"/>
            <a:ext cx="7649738" cy="33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079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DisplayPort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Electronics Standards Association (VESA) introduced </a:t>
            </a:r>
            <a:r>
              <a:rPr lang="en-US" i="1" dirty="0"/>
              <a:t>DisplayPort </a:t>
            </a:r>
            <a:r>
              <a:rPr lang="en-US" dirty="0"/>
              <a:t>in 2008</a:t>
            </a:r>
            <a:r>
              <a:rPr lang="en-US" dirty="0" smtClean="0"/>
              <a:t>.</a:t>
            </a:r>
          </a:p>
          <a:p>
            <a:r>
              <a:rPr lang="en-US" dirty="0" smtClean="0"/>
              <a:t>Was</a:t>
            </a:r>
            <a:r>
              <a:rPr lang="en-US" dirty="0"/>
              <a:t> to replace VGA and </a:t>
            </a:r>
            <a:r>
              <a:rPr lang="en-US" dirty="0" smtClean="0"/>
              <a:t>DVI, Backward compatible using adapters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5271" y="4338368"/>
            <a:ext cx="3401326" cy="153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0564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Thunderbolt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Launched by Apple in 2011 </a:t>
            </a:r>
          </a:p>
          <a:p>
            <a:r>
              <a:rPr lang="en-US" dirty="0" smtClean="0"/>
              <a:t>Includes support for </a:t>
            </a:r>
            <a:r>
              <a:rPr lang="en-US" dirty="0" err="1" smtClean="0"/>
              <a:t>PCIe</a:t>
            </a:r>
            <a:endParaRPr lang="en-US" dirty="0" smtClean="0"/>
          </a:p>
          <a:p>
            <a:r>
              <a:rPr lang="en-US" dirty="0"/>
              <a:t>Thunderbolt </a:t>
            </a:r>
            <a:r>
              <a:rPr lang="en-US" dirty="0" smtClean="0"/>
              <a:t>supports not </a:t>
            </a:r>
            <a:r>
              <a:rPr lang="en-US" dirty="0"/>
              <a:t>only video devices but also several other types of </a:t>
            </a:r>
            <a:r>
              <a:rPr lang="en-US" dirty="0" smtClean="0"/>
              <a:t>peripherals – HDD, SSD, Printers, docking stations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985" y="4629494"/>
            <a:ext cx="4112776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2377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Ports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Mouse/Keyboard Port – </a:t>
            </a:r>
            <a:r>
              <a:rPr lang="en-US" dirty="0" smtClean="0"/>
              <a:t>PS2 and USB</a:t>
            </a:r>
          </a:p>
          <a:p>
            <a:r>
              <a:rPr lang="en-US" b="1" dirty="0" smtClean="0"/>
              <a:t>Communications Port – </a:t>
            </a:r>
            <a:r>
              <a:rPr lang="en-US" dirty="0" smtClean="0"/>
              <a:t>wireless cards standard, others have modem, Bluetooth, infrared, cellular and </a:t>
            </a:r>
            <a:r>
              <a:rPr lang="en-US" dirty="0" err="1" smtClean="0"/>
              <a:t>ethernet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29554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1834" y="2523980"/>
            <a:ext cx="9601196" cy="3318936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Of course laptops </a:t>
            </a:r>
            <a:r>
              <a:rPr lang="en-US" dirty="0"/>
              <a:t>are not the only types of portable computers in </a:t>
            </a:r>
            <a:r>
              <a:rPr lang="en-US" dirty="0" smtClean="0"/>
              <a:t>the market </a:t>
            </a:r>
            <a:r>
              <a:rPr lang="en-US" dirty="0"/>
              <a:t>today. There are Chromebooks, tablets, and a variety of </a:t>
            </a:r>
            <a:r>
              <a:rPr lang="en-US" dirty="0" smtClean="0"/>
              <a:t>handheld smartphones </a:t>
            </a:r>
            <a:r>
              <a:rPr lang="en-US" dirty="0"/>
              <a:t>that can also lay claim to being called computers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The original portable computers were hardly portable, hence the unofficial term </a:t>
            </a:r>
            <a:r>
              <a:rPr lang="en-US" i="1" dirty="0"/>
              <a:t>luggable</a:t>
            </a:r>
            <a:r>
              <a:rPr lang="en-US" i="1" dirty="0" smtClean="0"/>
              <a:t>. </a:t>
            </a:r>
            <a:r>
              <a:rPr lang="en-US" dirty="0" smtClean="0"/>
              <a:t>They were highly inferior to desktops and very expensive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www.youtube.com/watch?v=DSOq-VvIPqs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Laptops are also called </a:t>
            </a:r>
            <a:r>
              <a:rPr lang="en-US" i="1" dirty="0" smtClean="0"/>
              <a:t>Notebooks </a:t>
            </a:r>
            <a:r>
              <a:rPr lang="en-US" dirty="0" smtClean="0"/>
              <a:t>because they resemble </a:t>
            </a:r>
            <a:r>
              <a:rPr lang="en-US" dirty="0" smtClean="0"/>
              <a:t>large notebooks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8071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Docking station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2046" y="2501472"/>
            <a:ext cx="2918695" cy="33178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439022" y="3103926"/>
            <a:ext cx="4562670" cy="22211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45643" y="5634681"/>
            <a:ext cx="3965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Docking Port - </a:t>
            </a:r>
            <a:r>
              <a:rPr lang="en-US" dirty="0"/>
              <a:t>used to connect the laptop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7925" y="5773622"/>
            <a:ext cx="5826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Docking station - </a:t>
            </a:r>
            <a:r>
              <a:rPr lang="en-US" dirty="0"/>
              <a:t>an extension of the motherboard of a laptop</a:t>
            </a:r>
          </a:p>
        </p:txBody>
      </p:sp>
    </p:spTree>
    <p:extLst>
      <p:ext uri="{BB962C8B-B14F-4D97-AF65-F5344CB8AC3E}">
        <p14:creationId xmlns:p14="http://schemas.microsoft.com/office/powerpoint/2010/main" val="12134387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Docking stations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port replicator reproduces the functions of the ports on the back of a laptop so </a:t>
            </a:r>
            <a:r>
              <a:rPr lang="en-US" dirty="0" smtClean="0"/>
              <a:t>that peripherals </a:t>
            </a:r>
            <a:r>
              <a:rPr lang="en-US" dirty="0"/>
              <a:t>such as monitors, keyboards, printers, and so on that don’t travel with </a:t>
            </a:r>
            <a:r>
              <a:rPr lang="en-US" dirty="0" smtClean="0"/>
              <a:t>the laptop </a:t>
            </a:r>
            <a:r>
              <a:rPr lang="en-US" dirty="0"/>
              <a:t>can remain connected to the dock and don’t all have to be unplugged </a:t>
            </a:r>
            <a:r>
              <a:rPr lang="en-US" dirty="0" smtClean="0"/>
              <a:t>physically each </a:t>
            </a:r>
            <a:r>
              <a:rPr lang="en-US" dirty="0"/>
              <a:t>time the laptop is taken away</a:t>
            </a:r>
            <a:r>
              <a:rPr lang="en-US" dirty="0" smtClean="0"/>
              <a:t>.</a:t>
            </a:r>
          </a:p>
          <a:p>
            <a:r>
              <a:rPr lang="en-US" dirty="0" smtClean="0"/>
              <a:t>Docking stations function as port replicators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3419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Portable computers can use either of two </a:t>
            </a:r>
            <a:r>
              <a:rPr lang="en-US" dirty="0" smtClean="0"/>
              <a:t>power sources</a:t>
            </a:r>
            <a:r>
              <a:rPr lang="en-US" dirty="0"/>
              <a:t>: batteries or adapted power from an AC or DC </a:t>
            </a:r>
            <a:r>
              <a:rPr lang="en-US" dirty="0" smtClean="0"/>
              <a:t>source</a:t>
            </a:r>
          </a:p>
          <a:p>
            <a:r>
              <a:rPr lang="en-US" dirty="0"/>
              <a:t>AC power source needs to be rectified (converted) to </a:t>
            </a:r>
            <a:r>
              <a:rPr lang="en-US" dirty="0" smtClean="0"/>
              <a:t>DC to power internal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849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Batteries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Types of batteries (</a:t>
            </a:r>
            <a:r>
              <a:rPr lang="en-US" dirty="0" err="1" smtClean="0"/>
              <a:t>chemistrie</a:t>
            </a:r>
            <a:r>
              <a:rPr lang="en-US" dirty="0" smtClean="0"/>
              <a:t>):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Nickel</a:t>
            </a:r>
            <a:r>
              <a:rPr lang="en-US" dirty="0"/>
              <a:t> </a:t>
            </a:r>
            <a:r>
              <a:rPr lang="en-US" dirty="0" smtClean="0"/>
              <a:t>cadmium </a:t>
            </a:r>
            <a:r>
              <a:rPr lang="en-US" dirty="0"/>
              <a:t>(</a:t>
            </a:r>
            <a:r>
              <a:rPr lang="en-US" dirty="0" err="1"/>
              <a:t>NiCd</a:t>
            </a:r>
            <a:r>
              <a:rPr lang="en-US" dirty="0"/>
              <a:t>), 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lithium-ion </a:t>
            </a:r>
            <a:r>
              <a:rPr lang="en-US" dirty="0"/>
              <a:t>(Li-ion), and 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nickel-metal </a:t>
            </a:r>
            <a:r>
              <a:rPr lang="en-US" dirty="0"/>
              <a:t>hydride (</a:t>
            </a:r>
            <a:r>
              <a:rPr lang="en-US" dirty="0" smtClean="0"/>
              <a:t>NiMH)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lithium-polymer (Li-poly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911039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Energy </a:t>
            </a:r>
            <a:r>
              <a:rPr lang="en-US" dirty="0" smtClean="0"/>
              <a:t>density measures </a:t>
            </a:r>
            <a:r>
              <a:rPr lang="en-US" dirty="0"/>
              <a:t>how much energy a battery can hold. 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Power </a:t>
            </a:r>
            <a:r>
              <a:rPr lang="en-US" dirty="0"/>
              <a:t>density measures how </a:t>
            </a:r>
            <a:r>
              <a:rPr lang="en-US" dirty="0" smtClean="0"/>
              <a:t>quickly the </a:t>
            </a:r>
            <a:r>
              <a:rPr lang="en-US" dirty="0"/>
              <a:t>stored energy can be accessed,</a:t>
            </a:r>
          </a:p>
        </p:txBody>
      </p:sp>
    </p:spTree>
    <p:extLst>
      <p:ext uri="{BB962C8B-B14F-4D97-AF65-F5344CB8AC3E}">
        <p14:creationId xmlns:p14="http://schemas.microsoft.com/office/powerpoint/2010/main" val="42868943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adapters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Convert AC to DC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6790" y="2998348"/>
            <a:ext cx="3869010" cy="25554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058" y="4201297"/>
            <a:ext cx="4733925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1534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Laptop Displays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Video Card</a:t>
            </a:r>
          </a:p>
          <a:p>
            <a:r>
              <a:rPr lang="en-US" dirty="0" smtClean="0"/>
              <a:t>Like desktops it’s responsible </a:t>
            </a:r>
            <a:r>
              <a:rPr lang="en-US" dirty="0"/>
              <a:t>for generating and </a:t>
            </a:r>
            <a:r>
              <a:rPr lang="en-US" dirty="0" smtClean="0"/>
              <a:t>managing the </a:t>
            </a:r>
            <a:r>
              <a:rPr lang="en-US" dirty="0"/>
              <a:t>image sent to the </a:t>
            </a:r>
            <a:r>
              <a:rPr lang="en-US" dirty="0" smtClean="0"/>
              <a:t>screen</a:t>
            </a:r>
          </a:p>
          <a:p>
            <a:r>
              <a:rPr lang="en-US" dirty="0"/>
              <a:t>M</a:t>
            </a:r>
            <a:r>
              <a:rPr lang="en-US" dirty="0" smtClean="0"/>
              <a:t>ost </a:t>
            </a:r>
            <a:r>
              <a:rPr lang="en-US" dirty="0"/>
              <a:t>LCD monitors are </a:t>
            </a:r>
            <a:r>
              <a:rPr lang="en-US" dirty="0" smtClean="0"/>
              <a:t>digital, meaning </a:t>
            </a:r>
            <a:r>
              <a:rPr lang="en-US" dirty="0"/>
              <a:t>that you need a video card that puts out a digital </a:t>
            </a:r>
            <a:r>
              <a:rPr lang="en-US" dirty="0" smtClean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892773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Backlight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LCD displays don’t produce light</a:t>
            </a:r>
          </a:p>
          <a:p>
            <a:r>
              <a:rPr lang="en-US" dirty="0"/>
              <a:t>The typical laptop display uses a </a:t>
            </a:r>
            <a:r>
              <a:rPr lang="en-US" i="1" dirty="0"/>
              <a:t>cold cathode fluorescent lamp (CCFL) </a:t>
            </a:r>
            <a:r>
              <a:rPr lang="en-US" dirty="0"/>
              <a:t>as its backlight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5920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Fluorescent backlight require high energy/voltage</a:t>
            </a:r>
          </a:p>
          <a:p>
            <a:r>
              <a:rPr lang="en-US" dirty="0" smtClean="0"/>
              <a:t>The </a:t>
            </a:r>
            <a:r>
              <a:rPr lang="en-US" dirty="0"/>
              <a:t>inverter is a small circuit board installed behind the LCD panel that takes </a:t>
            </a:r>
            <a:r>
              <a:rPr lang="en-US" dirty="0" smtClean="0"/>
              <a:t>DC current </a:t>
            </a:r>
            <a:r>
              <a:rPr lang="en-US" dirty="0"/>
              <a:t>and inverts it to AC for the </a:t>
            </a:r>
            <a:r>
              <a:rPr lang="en-US" dirty="0" smtClean="0"/>
              <a:t>backlight</a:t>
            </a:r>
          </a:p>
          <a:p>
            <a:r>
              <a:rPr lang="en-US" dirty="0" smtClean="0"/>
              <a:t>Causes flickers if faulty</a:t>
            </a:r>
          </a:p>
          <a:p>
            <a:r>
              <a:rPr lang="en-US" dirty="0"/>
              <a:t>Inverters can discharge energy, which can cause severe injury to you. </a:t>
            </a:r>
            <a:r>
              <a:rPr lang="en-US" dirty="0" smtClean="0"/>
              <a:t>Be careful </a:t>
            </a:r>
            <a:r>
              <a:rPr lang="en-US" dirty="0"/>
              <a:t>when working with them!</a:t>
            </a:r>
          </a:p>
        </p:txBody>
      </p:sp>
    </p:spTree>
    <p:extLst>
      <p:ext uri="{BB962C8B-B14F-4D97-AF65-F5344CB8AC3E}">
        <p14:creationId xmlns:p14="http://schemas.microsoft.com/office/powerpoint/2010/main" val="13780785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Screen</a:t>
            </a:r>
            <a:r>
              <a:rPr lang="en-US" dirty="0" smtClean="0"/>
              <a:t> - Current </a:t>
            </a:r>
            <a:r>
              <a:rPr lang="en-US" dirty="0"/>
              <a:t>popular options include LCD, LED, and </a:t>
            </a:r>
            <a:r>
              <a:rPr lang="en-US" dirty="0" smtClean="0"/>
              <a:t>OLED (ch4)</a:t>
            </a:r>
          </a:p>
          <a:p>
            <a:r>
              <a:rPr lang="en-US" b="1" dirty="0"/>
              <a:t>D</a:t>
            </a:r>
            <a:r>
              <a:rPr lang="en-US" b="1" dirty="0" smtClean="0"/>
              <a:t>igitizer</a:t>
            </a:r>
            <a:r>
              <a:rPr lang="en-US" i="1" dirty="0" smtClean="0"/>
              <a:t> </a:t>
            </a:r>
            <a:r>
              <a:rPr lang="en-US" dirty="0"/>
              <a:t>is a device that can be written or drawn on, and the content will be </a:t>
            </a:r>
            <a:r>
              <a:rPr lang="en-US" dirty="0" smtClean="0"/>
              <a:t>converted from </a:t>
            </a:r>
            <a:r>
              <a:rPr lang="en-US" dirty="0"/>
              <a:t>analog input to digital images on the computer</a:t>
            </a:r>
            <a:r>
              <a:rPr lang="en-US" dirty="0" smtClean="0"/>
              <a:t>.</a:t>
            </a:r>
          </a:p>
          <a:p>
            <a:r>
              <a:rPr lang="en-US" b="1" dirty="0"/>
              <a:t>Webcam and </a:t>
            </a:r>
            <a:r>
              <a:rPr lang="en-US" b="1" dirty="0" smtClean="0"/>
              <a:t>Microphone</a:t>
            </a:r>
          </a:p>
          <a:p>
            <a:r>
              <a:rPr lang="en-US" b="1" dirty="0"/>
              <a:t>Wi-Fi </a:t>
            </a:r>
            <a:r>
              <a:rPr lang="en-US" b="1" dirty="0" smtClean="0"/>
              <a:t>Antenna - </a:t>
            </a:r>
            <a:r>
              <a:rPr lang="en-US" dirty="0"/>
              <a:t>generally run through the upper half of the clamshell </a:t>
            </a:r>
            <a:r>
              <a:rPr lang="en-US" dirty="0" smtClean="0"/>
              <a:t>case</a:t>
            </a:r>
          </a:p>
          <a:p>
            <a:r>
              <a:rPr lang="en-US" b="1" dirty="0"/>
              <a:t>Cable </a:t>
            </a:r>
            <a:r>
              <a:rPr lang="en-US" b="1" dirty="0" smtClean="0"/>
              <a:t>Locks – </a:t>
            </a:r>
            <a:r>
              <a:rPr lang="en-US" dirty="0" smtClean="0"/>
              <a:t>for security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418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Laptop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They contain many parts that perform similar functions as desktops do</a:t>
            </a:r>
          </a:p>
          <a:p>
            <a:r>
              <a:rPr lang="en-US" dirty="0" smtClean="0"/>
              <a:t>Because laptops are significantly smaller than desktops, this raises the concern of heat, hence laptop parts are </a:t>
            </a:r>
            <a:r>
              <a:rPr lang="en-US" b="1" dirty="0" smtClean="0"/>
              <a:t>significantly smaller</a:t>
            </a:r>
          </a:p>
          <a:p>
            <a:r>
              <a:rPr lang="en-US" dirty="0"/>
              <a:t>Also, laptop </a:t>
            </a:r>
            <a:r>
              <a:rPr lang="en-US" dirty="0" smtClean="0"/>
              <a:t>parts are </a:t>
            </a:r>
            <a:r>
              <a:rPr lang="en-US" dirty="0"/>
              <a:t>designed to </a:t>
            </a:r>
            <a:r>
              <a:rPr lang="en-US" b="1" dirty="0"/>
              <a:t>consume less power </a:t>
            </a:r>
            <a:r>
              <a:rPr lang="en-US" dirty="0"/>
              <a:t>and to shut themselves off when not being </a:t>
            </a:r>
            <a:r>
              <a:rPr lang="en-US" dirty="0" smtClean="0"/>
              <a:t>used (desktops have the latter feature too)</a:t>
            </a:r>
          </a:p>
          <a:p>
            <a:r>
              <a:rPr lang="en-US" dirty="0" smtClean="0"/>
              <a:t>Laptops have grown smaller and smaller. In 2007 the first </a:t>
            </a:r>
            <a:r>
              <a:rPr lang="en-US" i="1" dirty="0" smtClean="0"/>
              <a:t>Netbook </a:t>
            </a:r>
            <a:r>
              <a:rPr lang="en-US" dirty="0" smtClean="0"/>
              <a:t>was introduced – Chromebook is an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412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Disassembling </a:t>
            </a:r>
            <a:r>
              <a:rPr lang="en-US" dirty="0" smtClean="0"/>
              <a:t>and Reassembling laptops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 organized</a:t>
            </a:r>
          </a:p>
          <a:p>
            <a:r>
              <a:rPr lang="en-US" dirty="0" smtClean="0"/>
              <a:t>Document</a:t>
            </a:r>
          </a:p>
          <a:p>
            <a:r>
              <a:rPr lang="en-US" dirty="0" smtClean="0"/>
              <a:t>Use the right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88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Laptops vs Desktops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Primary Differences:</a:t>
            </a:r>
          </a:p>
          <a:p>
            <a:r>
              <a:rPr lang="en-US" b="1" dirty="0" smtClean="0"/>
              <a:t>Portability – </a:t>
            </a:r>
            <a:r>
              <a:rPr lang="en-US" dirty="0" smtClean="0"/>
              <a:t>They run on batteries and have wireless network cards so you can move around with them.</a:t>
            </a:r>
          </a:p>
          <a:p>
            <a:r>
              <a:rPr lang="en-US" b="1" dirty="0" smtClean="0"/>
              <a:t>Cost - </a:t>
            </a:r>
            <a:r>
              <a:rPr lang="en-US" dirty="0"/>
              <a:t>Their prices are much higher than desktops even though desktops are much more powerful </a:t>
            </a:r>
            <a:r>
              <a:rPr lang="en-US" dirty="0" smtClean="0"/>
              <a:t>because miniature versions of components cost more. But the price difference has shrunk significantly in the last few years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90641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Laptops vs Desktops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Performance - </a:t>
            </a:r>
            <a:r>
              <a:rPr lang="en-US" dirty="0"/>
              <a:t>Compromises must often be made between performance and </a:t>
            </a:r>
            <a:r>
              <a:rPr lang="en-US" dirty="0" smtClean="0"/>
              <a:t>portability, and </a:t>
            </a:r>
            <a:r>
              <a:rPr lang="en-US" dirty="0"/>
              <a:t>considering that portability is the major feature of a laptop, performance is </a:t>
            </a:r>
            <a:r>
              <a:rPr lang="en-US" dirty="0" smtClean="0"/>
              <a:t>what usually </a:t>
            </a:r>
            <a:r>
              <a:rPr lang="en-US" dirty="0"/>
              <a:t>suffers</a:t>
            </a:r>
            <a:r>
              <a:rPr lang="en-US" dirty="0" smtClean="0"/>
              <a:t>. Laptops that outperform desktops are significantly higher in cost</a:t>
            </a:r>
          </a:p>
          <a:p>
            <a:r>
              <a:rPr lang="en-US" b="1" dirty="0" smtClean="0"/>
              <a:t>Expandability – </a:t>
            </a:r>
            <a:r>
              <a:rPr lang="en-US" dirty="0" smtClean="0"/>
              <a:t>Desktops are designed to be modular hence their capabilities are easier to upgrade. </a:t>
            </a:r>
            <a:r>
              <a:rPr lang="en-US" dirty="0"/>
              <a:t>Other than memory and hard drives, most laptop upgrades </a:t>
            </a:r>
            <a:r>
              <a:rPr lang="en-US" dirty="0" smtClean="0"/>
              <a:t>consist of </a:t>
            </a:r>
            <a:r>
              <a:rPr lang="en-US" dirty="0"/>
              <a:t>adding an external device through one of the laptop’s ports, such as a USB </a:t>
            </a:r>
            <a:r>
              <a:rPr lang="en-US" dirty="0" smtClean="0"/>
              <a:t>port – processors and motherboards are next to impossible to upgrade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42471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Laptops vs Desktops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Quality of construction - </a:t>
            </a:r>
            <a:r>
              <a:rPr lang="en-US" dirty="0"/>
              <a:t>materials used to construct the laptop case and other components </a:t>
            </a:r>
            <a:r>
              <a:rPr lang="en-US" dirty="0" smtClean="0"/>
              <a:t>must be extremely </a:t>
            </a:r>
            <a:r>
              <a:rPr lang="en-US" dirty="0"/>
              <a:t>durable. Durability is important in a desktop too, but it won’t be tested as </a:t>
            </a:r>
            <a:r>
              <a:rPr lang="en-US" dirty="0" smtClean="0"/>
              <a:t>much as </a:t>
            </a:r>
            <a:r>
              <a:rPr lang="en-US" dirty="0"/>
              <a:t>in a laptop.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25326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Laptop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Made up of 3 main parts: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Display – LCD or LED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Case Frame – Metal reinforcing structure inside the laptop for rigidity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 case – plastic cover for protection against other elements</a:t>
            </a:r>
          </a:p>
          <a:p>
            <a:r>
              <a:rPr lang="en-US" dirty="0" smtClean="0"/>
              <a:t>**In </a:t>
            </a:r>
            <a:r>
              <a:rPr lang="en-US" dirty="0"/>
              <a:t>the A+ objectives, you will see the words </a:t>
            </a:r>
            <a:r>
              <a:rPr lang="en-US" i="1" dirty="0"/>
              <a:t>plastics </a:t>
            </a:r>
            <a:r>
              <a:rPr lang="en-US" dirty="0"/>
              <a:t>and </a:t>
            </a:r>
            <a:r>
              <a:rPr lang="en-US" i="1" dirty="0"/>
              <a:t>frames </a:t>
            </a:r>
            <a:r>
              <a:rPr lang="en-US" dirty="0" smtClean="0"/>
              <a:t>used together</a:t>
            </a:r>
            <a:r>
              <a:rPr lang="en-US" dirty="0"/>
              <a:t>. These terms are basically interchangeable with the term </a:t>
            </a:r>
            <a:r>
              <a:rPr lang="en-US" i="1" dirty="0" smtClean="0"/>
              <a:t>laptop 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69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Motherboards and Processors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Backbone structure / connects all components</a:t>
            </a:r>
          </a:p>
          <a:p>
            <a:r>
              <a:rPr lang="en-US" dirty="0" smtClean="0"/>
              <a:t>All components are integrated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524" y="2767913"/>
            <a:ext cx="4096282" cy="327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1402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1476</TotalTime>
  <Words>1490</Words>
  <Application>Microsoft Office PowerPoint</Application>
  <PresentationFormat>Custom</PresentationFormat>
  <Paragraphs>168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Organic</vt:lpstr>
      <vt:lpstr>Chapter 9 Understanding Laptops</vt:lpstr>
      <vt:lpstr>PowerPoint Presentation</vt:lpstr>
      <vt:lpstr>PowerPoint Presentation</vt:lpstr>
      <vt:lpstr>Understanding Laptop Architecture</vt:lpstr>
      <vt:lpstr>Laptops vs Desktops</vt:lpstr>
      <vt:lpstr>Laptops vs Desktops</vt:lpstr>
      <vt:lpstr>Laptops vs Desktops</vt:lpstr>
      <vt:lpstr>Laptop Case</vt:lpstr>
      <vt:lpstr>Motherboards and Processors</vt:lpstr>
      <vt:lpstr>Motherboards</vt:lpstr>
      <vt:lpstr>Daughterboard</vt:lpstr>
      <vt:lpstr>Laptop processor </vt:lpstr>
      <vt:lpstr>Laptop processor </vt:lpstr>
      <vt:lpstr>Memory</vt:lpstr>
      <vt:lpstr> Memory Recap: Physical Differences between DDR, DDR2 and DDR3 </vt:lpstr>
      <vt:lpstr> DDR 1 Thin Small Outline Package (Surface Mounted) </vt:lpstr>
      <vt:lpstr>Ball Grid Array </vt:lpstr>
      <vt:lpstr>Memory</vt:lpstr>
      <vt:lpstr>PowerPoint Presentation</vt:lpstr>
      <vt:lpstr>PowerPoint Presentation</vt:lpstr>
      <vt:lpstr>Input Devices </vt:lpstr>
      <vt:lpstr>Input Devices </vt:lpstr>
      <vt:lpstr>Expansion Buses and Ports</vt:lpstr>
      <vt:lpstr>Expansion Buses and Ports</vt:lpstr>
      <vt:lpstr>Expansion Buses and Ports</vt:lpstr>
      <vt:lpstr>PowerPoint Presentation</vt:lpstr>
      <vt:lpstr>DisplayPort</vt:lpstr>
      <vt:lpstr>Thunderbolt</vt:lpstr>
      <vt:lpstr>Other Ports </vt:lpstr>
      <vt:lpstr>Docking station</vt:lpstr>
      <vt:lpstr>Docking stations</vt:lpstr>
      <vt:lpstr>Power Systems</vt:lpstr>
      <vt:lpstr>Batteries</vt:lpstr>
      <vt:lpstr>PowerPoint Presentation</vt:lpstr>
      <vt:lpstr>Power adapters</vt:lpstr>
      <vt:lpstr>Laptop Displays</vt:lpstr>
      <vt:lpstr>Backlight </vt:lpstr>
      <vt:lpstr>Inverter</vt:lpstr>
      <vt:lpstr>PowerPoint Presentation</vt:lpstr>
      <vt:lpstr>Disassembling and Reassembling laptops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9 Understanding Laptops</dc:title>
  <dc:creator>steve r</dc:creator>
  <cp:lastModifiedBy>TICS</cp:lastModifiedBy>
  <cp:revision>75</cp:revision>
  <dcterms:created xsi:type="dcterms:W3CDTF">2016-03-21T16:34:22Z</dcterms:created>
  <dcterms:modified xsi:type="dcterms:W3CDTF">2016-10-26T00:34:28Z</dcterms:modified>
</cp:coreProperties>
</file>

<file path=docProps/thumbnail.jpeg>
</file>